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6"/>
  </p:normalViewPr>
  <p:slideViewPr>
    <p:cSldViewPr snapToGrid="0" snapToObjects="1">
      <p:cViewPr varScale="1">
        <p:scale>
          <a:sx n="108" d="100"/>
          <a:sy n="108" d="100"/>
        </p:scale>
        <p:origin x="1760"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eg>
</file>

<file path=ppt/media/image12.png>
</file>

<file path=ppt/media/image13.jpeg>
</file>

<file path=ppt/media/image14.png>
</file>

<file path=ppt/media/image15.png>
</file>

<file path=ppt/media/image16.jpeg>
</file>

<file path=ppt/media/image17.png>
</file>

<file path=ppt/media/image18.jpeg>
</file>

<file path=ppt/media/image19.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1B3ED-9D22-EAEE-6D70-7FF69AD84F10}"/>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D7C9A5F-8631-4585-F2E0-31A06B0E9D9F}"/>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D2A2B9A0-EEAA-A325-3719-8A8DD057AABF}"/>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16BAF89D-B283-B3D2-EC82-873423DE34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CFCCF-EA1A-E973-FD1E-9330B39A34F0}"/>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26421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6B18A-BDCA-605B-5D94-ACA9842505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8432964-100B-67BC-B139-FBD4B2AF62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B592B8-84CE-08DF-C91A-DC3E49B7605F}"/>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B7BFA919-B617-D6B8-32DE-0DD2906F21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2B408-AEDE-DE64-7A43-60F4489B6901}"/>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68588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48ADB3-7C58-10D5-F3F7-F8710A45B629}"/>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24F1FE-4D08-1A69-C071-A81CCDF2C20A}"/>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F5AEF-9A82-86F8-0398-1486F7A33E48}"/>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B990BD8E-113A-BDE3-1B2D-BAA9ECB4DA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10D5BA-6846-6728-6117-9B2FC91031A2}"/>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82711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F16BC-A086-1DB7-9D4B-08909A4455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87D0F4-D55D-BF10-46E0-4173319E7E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3D14AE-FA81-FBBE-3847-BF2C6AB4E3A2}"/>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A15DB94A-3747-45F2-AE81-5CE85B7A21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33B3B1-313A-37FB-8F8C-5515410E4CB2}"/>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89450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284BD-55B7-1C55-F051-3F7DD7D777E0}"/>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22B9906F-B508-E664-CA51-77609B277860}"/>
              </a:ext>
            </a:extLst>
          </p:cNvPr>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F822CF-F0C7-7382-8A76-FDC8701310AF}"/>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4A0D2A0C-7338-E2F7-0ED8-B0042EC97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354BCD-08A1-9508-9229-BE8CDFDFA23F}"/>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46672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35853-2ADE-032F-DD4B-AFEDC8CE1C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8B3A93-63A5-7CBF-8655-C7D35E2C1AF9}"/>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F3C602-502C-F4FE-186D-33CD8021E43B}"/>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6E1C4FE-9F13-1892-6192-4660AD94C7F1}"/>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6" name="Footer Placeholder 5">
            <a:extLst>
              <a:ext uri="{FF2B5EF4-FFF2-40B4-BE49-F238E27FC236}">
                <a16:creationId xmlns:a16="http://schemas.microsoft.com/office/drawing/2014/main" id="{C35695C5-3A46-7340-D7F2-9B74729B2C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2E84EF-9E17-C7D9-9ED6-BD8FC8B0590E}"/>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88245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43C7B-BB76-4E30-F6EA-C387442DC6A6}"/>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300AF5-B96E-7BA5-F19C-99F860F60CBD}"/>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1F4F45FC-CAB2-4FC9-78E6-0A9A6980545D}"/>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9E93DB-6C4A-43D5-3E9A-798187D5C060}"/>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DE34CEA-FC85-E211-A0EF-32CAB1C3CC5B}"/>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E0926D-E70D-5573-6234-64EB1E36B28F}"/>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8" name="Footer Placeholder 7">
            <a:extLst>
              <a:ext uri="{FF2B5EF4-FFF2-40B4-BE49-F238E27FC236}">
                <a16:creationId xmlns:a16="http://schemas.microsoft.com/office/drawing/2014/main" id="{9E3600F9-F2D8-3F05-FD68-BCD2640078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6284AB-F559-1880-502D-E175CF239D2A}"/>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21726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89C9-B3EA-AECD-B5E3-0C90187069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B32E0C-2E17-8CF8-44F7-254870CC5062}"/>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4" name="Footer Placeholder 3">
            <a:extLst>
              <a:ext uri="{FF2B5EF4-FFF2-40B4-BE49-F238E27FC236}">
                <a16:creationId xmlns:a16="http://schemas.microsoft.com/office/drawing/2014/main" id="{80633711-42A0-18BA-1E65-044D68E6A4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71EF5A-98C0-ADC3-9BDF-EF219CBA6FDA}"/>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70487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4C10AB-7D6E-9B10-0534-FC57A802A63A}"/>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3" name="Footer Placeholder 2">
            <a:extLst>
              <a:ext uri="{FF2B5EF4-FFF2-40B4-BE49-F238E27FC236}">
                <a16:creationId xmlns:a16="http://schemas.microsoft.com/office/drawing/2014/main" id="{75CB1B88-1B1E-6A82-B0F3-F6B6C2682E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CD3798-392C-41A3-DF97-E39E9B6642E0}"/>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90116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F9675-DC10-5F71-6D41-851A610D61CF}"/>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B305273-51B0-F16D-5420-7850AD1C762B}"/>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5D27BB-88B6-FD17-BC45-921985F0A27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AB6DA4B-EB4C-499E-5700-8F92E2C288FC}"/>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6" name="Footer Placeholder 5">
            <a:extLst>
              <a:ext uri="{FF2B5EF4-FFF2-40B4-BE49-F238E27FC236}">
                <a16:creationId xmlns:a16="http://schemas.microsoft.com/office/drawing/2014/main" id="{B0870903-D0F6-1B51-D29C-84654F4689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AEA8A-7B96-32AF-9094-85637D6590FC}"/>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07737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A8439-4E24-7E7C-EC63-DC8A1D206FC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9787E044-2F41-3A5C-91A3-A9F0FFC8F1DC}"/>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9645F858-60C6-FF89-9119-6ECCA30422D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4CA795A7-D02F-4033-203A-E0EF817455C3}"/>
              </a:ext>
            </a:extLst>
          </p:cNvPr>
          <p:cNvSpPr>
            <a:spLocks noGrp="1"/>
          </p:cNvSpPr>
          <p:nvPr>
            <p:ph type="dt" sz="half" idx="10"/>
          </p:nvPr>
        </p:nvSpPr>
        <p:spPr/>
        <p:txBody>
          <a:bodyPr/>
          <a:lstStyle/>
          <a:p>
            <a:fld id="{5BCAD085-E8A6-8845-BD4E-CB4CCA059FC4}" type="datetimeFigureOut">
              <a:rPr lang="en-US" smtClean="0"/>
              <a:t>2/16/24</a:t>
            </a:fld>
            <a:endParaRPr lang="en-US"/>
          </a:p>
        </p:txBody>
      </p:sp>
      <p:sp>
        <p:nvSpPr>
          <p:cNvPr id="6" name="Footer Placeholder 5">
            <a:extLst>
              <a:ext uri="{FF2B5EF4-FFF2-40B4-BE49-F238E27FC236}">
                <a16:creationId xmlns:a16="http://schemas.microsoft.com/office/drawing/2014/main" id="{809271ED-9AF2-17DB-8F5D-4FA16C1E72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4EF76A-9F54-06BD-A5BA-EFD089151C77}"/>
              </a:ext>
            </a:extLst>
          </p:cNvPr>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60702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6D56AD-F6CA-3CE6-4BF5-4E20725376ED}"/>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190F80C-56EE-7A87-16FB-D956C255669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512D58-92C5-1AC2-11FF-B958C451863E}"/>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5BCAD085-E8A6-8845-BD4E-CB4CCA059FC4}" type="datetimeFigureOut">
              <a:rPr lang="en-US" smtClean="0"/>
              <a:t>2/16/24</a:t>
            </a:fld>
            <a:endParaRPr lang="en-US"/>
          </a:p>
        </p:txBody>
      </p:sp>
      <p:sp>
        <p:nvSpPr>
          <p:cNvPr id="5" name="Footer Placeholder 4">
            <a:extLst>
              <a:ext uri="{FF2B5EF4-FFF2-40B4-BE49-F238E27FC236}">
                <a16:creationId xmlns:a16="http://schemas.microsoft.com/office/drawing/2014/main" id="{7D2812EB-3F86-8261-1AF9-57A16665D5A4}"/>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ED39861-EF3D-2193-BAFB-010A339B22D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15981999"/>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descr="Skyscrapers And Location Icons">
            <a:extLst>
              <a:ext uri="{FF2B5EF4-FFF2-40B4-BE49-F238E27FC236}">
                <a16:creationId xmlns:a16="http://schemas.microsoft.com/office/drawing/2014/main" id="{CA52EBBA-FC2E-051C-2B7F-52E88C46A08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942" r="22844" b="-1"/>
          <a:stretch/>
        </p:blipFill>
        <p:spPr>
          <a:xfrm>
            <a:off x="-2285" y="10"/>
            <a:ext cx="9143999" cy="6857990"/>
          </a:xfrm>
          <a:prstGeom prst="rect">
            <a:avLst/>
          </a:prstGeom>
        </p:spPr>
      </p:pic>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US" sz="4500">
                <a:solidFill>
                  <a:srgbClr val="FFFFFF"/>
                </a:solidFill>
              </a:rPr>
              <a:t>Uber Data Analysis in New York City</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Exploring Urban Mobility and Operational Dynamics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4845A0EE-C4C8-4AE1-B3C6-1261368AC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10141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graph showing the number of pickups&#10;&#10;Description automatically generated">
            <a:extLst>
              <a:ext uri="{FF2B5EF4-FFF2-40B4-BE49-F238E27FC236}">
                <a16:creationId xmlns:a16="http://schemas.microsoft.com/office/drawing/2014/main" id="{1E2AB296-A7C5-AEED-D7CB-E108884ABAF6}"/>
              </a:ext>
            </a:extLst>
          </p:cNvPr>
          <p:cNvPicPr>
            <a:picLocks noChangeAspect="1"/>
          </p:cNvPicPr>
          <p:nvPr/>
        </p:nvPicPr>
        <p:blipFill>
          <a:blip r:embed="rId2"/>
          <a:stretch>
            <a:fillRect/>
          </a:stretch>
        </p:blipFill>
        <p:spPr>
          <a:xfrm>
            <a:off x="4174419" y="106878"/>
            <a:ext cx="4503360" cy="2636942"/>
          </a:xfrm>
          <a:prstGeom prst="rect">
            <a:avLst/>
          </a:prstGeom>
        </p:spPr>
      </p:pic>
      <p:pic>
        <p:nvPicPr>
          <p:cNvPr id="10" name="Content Placeholder 9" descr="A graph of different colored lines&#10;&#10;Description automatically generated">
            <a:extLst>
              <a:ext uri="{FF2B5EF4-FFF2-40B4-BE49-F238E27FC236}">
                <a16:creationId xmlns:a16="http://schemas.microsoft.com/office/drawing/2014/main" id="{912FB3DF-F79D-DB93-7F93-C6A0A2F72EEF}"/>
              </a:ext>
            </a:extLst>
          </p:cNvPr>
          <p:cNvPicPr>
            <a:picLocks noGrp="1" noChangeAspect="1"/>
          </p:cNvPicPr>
          <p:nvPr>
            <p:ph idx="1"/>
          </p:nvPr>
        </p:nvPicPr>
        <p:blipFill>
          <a:blip r:embed="rId3"/>
          <a:stretch>
            <a:fillRect/>
          </a:stretch>
        </p:blipFill>
        <p:spPr>
          <a:xfrm>
            <a:off x="4498137" y="2745987"/>
            <a:ext cx="4614810" cy="3559809"/>
          </a:xfrm>
        </p:spPr>
      </p:pic>
      <p:sp>
        <p:nvSpPr>
          <p:cNvPr id="2" name="Title 1"/>
          <p:cNvSpPr>
            <a:spLocks noGrp="1"/>
          </p:cNvSpPr>
          <p:nvPr>
            <p:ph type="title"/>
          </p:nvPr>
        </p:nvSpPr>
        <p:spPr>
          <a:xfrm>
            <a:off x="466221" y="640080"/>
            <a:ext cx="3168968" cy="5578816"/>
          </a:xfrm>
          <a:prstGeom prst="ellipse">
            <a:avLst/>
          </a:prstGeom>
        </p:spPr>
        <p:txBody>
          <a:bodyPr vert="horz" lIns="91440" tIns="45720" rIns="91440" bIns="45720" rtlCol="0" anchor="ctr">
            <a:normAutofit/>
          </a:bodyPr>
          <a:lstStyle/>
          <a:p>
            <a:pPr algn="ctr" defTabSz="914400"/>
            <a:r>
              <a:rPr lang="en-US" sz="3700" kern="1200">
                <a:solidFill>
                  <a:srgbClr val="FFFFFF"/>
                </a:solidFill>
                <a:latin typeface="+mj-lt"/>
                <a:ea typeface="+mj-ea"/>
                <a:cs typeface="+mj-cs"/>
              </a:rPr>
              <a:t>Monthly Demand Dynamics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62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02556" y="762001"/>
            <a:ext cx="3117384" cy="1708244"/>
          </a:xfrm>
        </p:spPr>
        <p:txBody>
          <a:bodyPr anchor="ctr">
            <a:normAutofit/>
          </a:bodyPr>
          <a:lstStyle/>
          <a:p>
            <a:r>
              <a:rPr lang="en-US" sz="3500" dirty="0"/>
              <a:t>Monthly Demand Dynamics</a:t>
            </a:r>
          </a:p>
        </p:txBody>
      </p:sp>
      <p:pic>
        <p:nvPicPr>
          <p:cNvPr id="5" name="Picture 4" descr="Stock market graph on display">
            <a:extLst>
              <a:ext uri="{FF2B5EF4-FFF2-40B4-BE49-F238E27FC236}">
                <a16:creationId xmlns:a16="http://schemas.microsoft.com/office/drawing/2014/main" id="{A9CEFCE5-3E8F-E3EA-A06C-5646033DD6E7}"/>
              </a:ext>
            </a:extLst>
          </p:cNvPr>
          <p:cNvPicPr>
            <a:picLocks noChangeAspect="1"/>
          </p:cNvPicPr>
          <p:nvPr/>
        </p:nvPicPr>
        <p:blipFill rotWithShape="1">
          <a:blip r:embed="rId2"/>
          <a:srcRect l="43594" r="17739" b="-1"/>
          <a:stretch/>
        </p:blipFill>
        <p:spPr>
          <a:xfrm>
            <a:off x="20" y="-2"/>
            <a:ext cx="3645705" cy="6858002"/>
          </a:xfrm>
          <a:prstGeom prst="rect">
            <a:avLst/>
          </a:prstGeom>
        </p:spPr>
      </p:pic>
      <p:sp>
        <p:nvSpPr>
          <p:cNvPr id="3" name="Content Placeholder 2"/>
          <p:cNvSpPr>
            <a:spLocks noGrp="1"/>
          </p:cNvSpPr>
          <p:nvPr>
            <p:ph idx="1"/>
          </p:nvPr>
        </p:nvSpPr>
        <p:spPr>
          <a:xfrm>
            <a:off x="4263242" y="2470245"/>
            <a:ext cx="3956698" cy="3769835"/>
          </a:xfrm>
        </p:spPr>
        <p:txBody>
          <a:bodyPr anchor="ctr">
            <a:normAutofit/>
          </a:bodyPr>
          <a:lstStyle/>
          <a:p>
            <a:pPr>
              <a:buFont typeface="Wingdings" pitchFamily="2" charset="2"/>
              <a:buChar char="q"/>
            </a:pPr>
            <a:r>
              <a:rPr lang="en-US" sz="1700" dirty="0"/>
              <a:t>Analysis of Uber pickups by month revealed a clear pattern in demand fluctuations, suggesting seasonal variations in rider behavior. Peak demand in June, and on weekends indicates the importance of strategic fleet management. </a:t>
            </a:r>
          </a:p>
        </p:txBody>
      </p:sp>
    </p:spTree>
    <p:extLst>
      <p:ext uri="{BB962C8B-B14F-4D97-AF65-F5344CB8AC3E}">
        <p14:creationId xmlns:p14="http://schemas.microsoft.com/office/powerpoint/2010/main" val="4131592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2663" y="311449"/>
            <a:ext cx="3249230"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7212" y="742951"/>
            <a:ext cx="2607469" cy="4962524"/>
          </a:xfrm>
        </p:spPr>
        <p:txBody>
          <a:bodyPr vert="horz" lIns="91440" tIns="45720" rIns="91440" bIns="45720" rtlCol="0" anchor="ctr">
            <a:normAutofit/>
          </a:bodyPr>
          <a:lstStyle/>
          <a:p>
            <a:pPr algn="ctr" defTabSz="914400"/>
            <a:r>
              <a:rPr lang="en-US" sz="4200" kern="1200">
                <a:solidFill>
                  <a:srgbClr val="FFFFFF"/>
                </a:solidFill>
                <a:latin typeface="+mj-lt"/>
                <a:ea typeface="+mj-ea"/>
                <a:cs typeface="+mj-cs"/>
              </a:rPr>
              <a:t>Hourly Rush Analysis</a:t>
            </a:r>
          </a:p>
        </p:txBody>
      </p:sp>
      <p:pic>
        <p:nvPicPr>
          <p:cNvPr id="5" name="Content Placeholder 4" descr="A graph of different colored lines&#10;&#10;Description automatically generated">
            <a:extLst>
              <a:ext uri="{FF2B5EF4-FFF2-40B4-BE49-F238E27FC236}">
                <a16:creationId xmlns:a16="http://schemas.microsoft.com/office/drawing/2014/main" id="{8D7CD6AE-3DAA-DBFA-2EDE-561BAD31CA1C}"/>
              </a:ext>
            </a:extLst>
          </p:cNvPr>
          <p:cNvPicPr>
            <a:picLocks noGrp="1" noChangeAspect="1"/>
          </p:cNvPicPr>
          <p:nvPr>
            <p:ph idx="1"/>
          </p:nvPr>
        </p:nvPicPr>
        <p:blipFill>
          <a:blip r:embed="rId2"/>
          <a:stretch>
            <a:fillRect/>
          </a:stretch>
        </p:blipFill>
        <p:spPr>
          <a:xfrm>
            <a:off x="3865366" y="1466907"/>
            <a:ext cx="4915159" cy="393212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62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02556" y="762001"/>
            <a:ext cx="3117384" cy="1708244"/>
          </a:xfrm>
        </p:spPr>
        <p:txBody>
          <a:bodyPr anchor="ctr">
            <a:normAutofit/>
          </a:bodyPr>
          <a:lstStyle/>
          <a:p>
            <a:r>
              <a:rPr lang="en-US" sz="3500"/>
              <a:t>Hourly Rush Analysis</a:t>
            </a:r>
          </a:p>
        </p:txBody>
      </p:sp>
      <p:pic>
        <p:nvPicPr>
          <p:cNvPr id="5" name="Picture 4" descr="High speed train with motion blur effect">
            <a:extLst>
              <a:ext uri="{FF2B5EF4-FFF2-40B4-BE49-F238E27FC236}">
                <a16:creationId xmlns:a16="http://schemas.microsoft.com/office/drawing/2014/main" id="{308816C3-6745-948E-FBBF-D68043710FAA}"/>
              </a:ext>
            </a:extLst>
          </p:cNvPr>
          <p:cNvPicPr>
            <a:picLocks noChangeAspect="1"/>
          </p:cNvPicPr>
          <p:nvPr/>
        </p:nvPicPr>
        <p:blipFill rotWithShape="1">
          <a:blip r:embed="rId2"/>
          <a:srcRect l="14381" r="41118" b="-2"/>
          <a:stretch/>
        </p:blipFill>
        <p:spPr>
          <a:xfrm>
            <a:off x="20" y="-2"/>
            <a:ext cx="4571980" cy="6858002"/>
          </a:xfrm>
          <a:prstGeom prst="rect">
            <a:avLst/>
          </a:prstGeom>
        </p:spPr>
      </p:pic>
      <p:sp>
        <p:nvSpPr>
          <p:cNvPr id="3" name="Content Placeholder 2"/>
          <p:cNvSpPr>
            <a:spLocks noGrp="1"/>
          </p:cNvSpPr>
          <p:nvPr>
            <p:ph idx="1"/>
          </p:nvPr>
        </p:nvSpPr>
        <p:spPr>
          <a:xfrm>
            <a:off x="5102556" y="2470245"/>
            <a:ext cx="3117384" cy="3769835"/>
          </a:xfrm>
        </p:spPr>
        <p:txBody>
          <a:bodyPr anchor="ctr">
            <a:normAutofit/>
          </a:bodyPr>
          <a:lstStyle/>
          <a:p>
            <a:pPr>
              <a:buFont typeface="Wingdings" pitchFamily="2" charset="2"/>
              <a:buChar char="q"/>
            </a:pPr>
            <a:r>
              <a:rPr lang="en-US" sz="1700" dirty="0"/>
              <a:t>The hourly distribution of Uber pickups showcases significant spikes during rush hours, highlighting the city’s commuting patterns. Targeted deployment of drivers can meet demand efficiently.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2663" y="311449"/>
            <a:ext cx="3249230"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7212" y="742951"/>
            <a:ext cx="2607469" cy="4962524"/>
          </a:xfrm>
        </p:spPr>
        <p:txBody>
          <a:bodyPr vert="horz" lIns="91440" tIns="45720" rIns="91440" bIns="45720" rtlCol="0" anchor="ctr">
            <a:normAutofit/>
          </a:bodyPr>
          <a:lstStyle/>
          <a:p>
            <a:pPr algn="ctr" defTabSz="914400"/>
            <a:r>
              <a:rPr lang="en-US" sz="4200" kern="1200">
                <a:solidFill>
                  <a:srgbClr val="FFFFFF"/>
                </a:solidFill>
                <a:latin typeface="+mj-lt"/>
                <a:ea typeface="+mj-ea"/>
                <a:cs typeface="+mj-cs"/>
              </a:rPr>
              <a:t>Fleet Utilization and Base Activity</a:t>
            </a:r>
          </a:p>
        </p:txBody>
      </p:sp>
      <p:pic>
        <p:nvPicPr>
          <p:cNvPr id="13" name="Content Placeholder 12" descr="A chart of active vehicles&#10;&#10;Description automatically generated">
            <a:extLst>
              <a:ext uri="{FF2B5EF4-FFF2-40B4-BE49-F238E27FC236}">
                <a16:creationId xmlns:a16="http://schemas.microsoft.com/office/drawing/2014/main" id="{CD69DC28-1D28-5117-D006-D29AD8F086B4}"/>
              </a:ext>
            </a:extLst>
          </p:cNvPr>
          <p:cNvPicPr>
            <a:picLocks noGrp="1" noChangeAspect="1"/>
          </p:cNvPicPr>
          <p:nvPr>
            <p:ph idx="1"/>
          </p:nvPr>
        </p:nvPicPr>
        <p:blipFill>
          <a:blip r:embed="rId2"/>
          <a:stretch>
            <a:fillRect/>
          </a:stretch>
        </p:blipFill>
        <p:spPr>
          <a:xfrm>
            <a:off x="3865366" y="1675802"/>
            <a:ext cx="5213249" cy="372747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US" sz="3500">
                <a:solidFill>
                  <a:srgbClr val="FFFFFF"/>
                </a:solidFill>
              </a:rPr>
              <a:t>Fleet Utilization and Base Activity</a:t>
            </a:r>
          </a:p>
        </p:txBody>
      </p:sp>
      <p:sp>
        <p:nvSpPr>
          <p:cNvPr id="3" name="Content Placeholder 2"/>
          <p:cNvSpPr>
            <a:spLocks noGrp="1"/>
          </p:cNvSpPr>
          <p:nvPr>
            <p:ph idx="1"/>
          </p:nvPr>
        </p:nvSpPr>
        <p:spPr>
          <a:xfrm>
            <a:off x="3378411" y="649480"/>
            <a:ext cx="5145793" cy="5546047"/>
          </a:xfrm>
        </p:spPr>
        <p:txBody>
          <a:bodyPr anchor="ctr">
            <a:normAutofit/>
          </a:bodyPr>
          <a:lstStyle/>
          <a:p>
            <a:pPr>
              <a:buFont typeface="Wingdings" pitchFamily="2" charset="2"/>
              <a:buChar char="q"/>
            </a:pPr>
            <a:r>
              <a:rPr lang="en-US" sz="1700" b="0" i="0" u="none" strike="noStrike" dirty="0">
                <a:effectLst/>
                <a:latin typeface="Söhne"/>
              </a:rPr>
              <a:t>Base B02764 exhibits the highest number of active vehicles, surpassing 4000.</a:t>
            </a:r>
          </a:p>
          <a:p>
            <a:pPr>
              <a:buFont typeface="Wingdings" pitchFamily="2" charset="2"/>
              <a:buChar char="q"/>
            </a:pPr>
            <a:r>
              <a:rPr lang="en-US" sz="1700" b="0" i="0" u="none" strike="noStrike" dirty="0">
                <a:effectLst/>
                <a:latin typeface="Söhne"/>
              </a:rPr>
              <a:t>The spread of active vehicles for Base B02764 is the widest, indicating a larger range of values.</a:t>
            </a:r>
          </a:p>
          <a:p>
            <a:pPr>
              <a:buFont typeface="Wingdings" pitchFamily="2" charset="2"/>
              <a:buChar char="q"/>
            </a:pPr>
            <a:r>
              <a:rPr lang="en-US" sz="1700" b="0" i="0" u="none" strike="noStrike" dirty="0">
                <a:effectLst/>
                <a:latin typeface="Söhne"/>
              </a:rPr>
              <a:t>The median value for Base B02764, represented by the white dot within the violin, is higher than that of all other bases shown.</a:t>
            </a:r>
          </a:p>
          <a:p>
            <a:pPr>
              <a:buFont typeface="Wingdings" pitchFamily="2" charset="2"/>
              <a:buChar char="q"/>
            </a:pPr>
            <a:r>
              <a:rPr lang="en-US" sz="1700" b="0" i="0" u="none" strike="noStrike" dirty="0">
                <a:effectLst/>
                <a:latin typeface="Söhne"/>
              </a:rPr>
              <a:t>Due to the dense clustering of data points at the higher end, Base B02764 is the clear leader in vehicle activity.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357EDF-2046-DA3A-343A-510A81545BA9}"/>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defTabSz="914400"/>
            <a:r>
              <a:rPr lang="en-US" sz="2800" kern="1200" dirty="0">
                <a:solidFill>
                  <a:schemeClr val="bg1"/>
                </a:solidFill>
                <a:latin typeface="+mj-lt"/>
                <a:ea typeface="+mj-ea"/>
                <a:cs typeface="+mj-cs"/>
              </a:rPr>
              <a:t>Rush location</a:t>
            </a:r>
          </a:p>
        </p:txBody>
      </p:sp>
      <p:pic>
        <p:nvPicPr>
          <p:cNvPr id="5" name="Content Placeholder 4" descr="A map of a city&#10;&#10;Description automatically generated">
            <a:extLst>
              <a:ext uri="{FF2B5EF4-FFF2-40B4-BE49-F238E27FC236}">
                <a16:creationId xmlns:a16="http://schemas.microsoft.com/office/drawing/2014/main" id="{BD691902-86BC-5018-98D0-E65C84FCA0FF}"/>
              </a:ext>
            </a:extLst>
          </p:cNvPr>
          <p:cNvPicPr>
            <a:picLocks noGrp="1" noChangeAspect="1"/>
          </p:cNvPicPr>
          <p:nvPr>
            <p:ph idx="1"/>
          </p:nvPr>
        </p:nvPicPr>
        <p:blipFill>
          <a:blip r:embed="rId2"/>
          <a:stretch>
            <a:fillRect/>
          </a:stretch>
        </p:blipFill>
        <p:spPr>
          <a:xfrm>
            <a:off x="940429" y="1675227"/>
            <a:ext cx="7263140" cy="4394199"/>
          </a:xfrm>
          <a:prstGeom prst="rect">
            <a:avLst/>
          </a:prstGeom>
        </p:spPr>
      </p:pic>
    </p:spTree>
    <p:extLst>
      <p:ext uri="{BB962C8B-B14F-4D97-AF65-F5344CB8AC3E}">
        <p14:creationId xmlns:p14="http://schemas.microsoft.com/office/powerpoint/2010/main" val="706040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E4225D-307E-CC22-536C-596A0B8C5987}"/>
              </a:ext>
            </a:extLst>
          </p:cNvPr>
          <p:cNvSpPr>
            <a:spLocks noGrp="1"/>
          </p:cNvSpPr>
          <p:nvPr>
            <p:ph type="title"/>
          </p:nvPr>
        </p:nvSpPr>
        <p:spPr>
          <a:xfrm>
            <a:off x="571350" y="762001"/>
            <a:ext cx="4000647" cy="1708242"/>
          </a:xfrm>
        </p:spPr>
        <p:txBody>
          <a:bodyPr anchor="ctr">
            <a:normAutofit/>
          </a:bodyPr>
          <a:lstStyle/>
          <a:p>
            <a:r>
              <a:rPr lang="en-US" sz="3500" dirty="0"/>
              <a:t>Rush Location (Cont.)</a:t>
            </a:r>
          </a:p>
        </p:txBody>
      </p:sp>
      <p:sp>
        <p:nvSpPr>
          <p:cNvPr id="3" name="Content Placeholder 2">
            <a:extLst>
              <a:ext uri="{FF2B5EF4-FFF2-40B4-BE49-F238E27FC236}">
                <a16:creationId xmlns:a16="http://schemas.microsoft.com/office/drawing/2014/main" id="{713B2182-EAED-0B5B-33D4-13EFCC7FE003}"/>
              </a:ext>
            </a:extLst>
          </p:cNvPr>
          <p:cNvSpPr>
            <a:spLocks noGrp="1"/>
          </p:cNvSpPr>
          <p:nvPr>
            <p:ph idx="1"/>
          </p:nvPr>
        </p:nvSpPr>
        <p:spPr>
          <a:xfrm>
            <a:off x="571350" y="2470244"/>
            <a:ext cx="4000647" cy="3769835"/>
          </a:xfrm>
        </p:spPr>
        <p:txBody>
          <a:bodyPr anchor="ctr">
            <a:normAutofit/>
          </a:bodyPr>
          <a:lstStyle/>
          <a:p>
            <a:pPr>
              <a:buFont typeface="Wingdings" pitchFamily="2" charset="2"/>
              <a:buChar char="q"/>
            </a:pPr>
            <a:r>
              <a:rPr lang="en-US" sz="1700" b="0" i="0" u="none" strike="noStrike">
                <a:effectLst/>
                <a:latin typeface="Söhne"/>
              </a:rPr>
              <a:t>The most significant rush is apparent in the area of Lower Manhattan, specifically around the Financial District. This is indicated by the bright yellow to orange areas, which represent the highest intensity on the heatmap.</a:t>
            </a:r>
          </a:p>
          <a:p>
            <a:pPr>
              <a:buFont typeface="Wingdings" pitchFamily="2" charset="2"/>
              <a:buChar char="q"/>
            </a:pPr>
            <a:r>
              <a:rPr lang="en-US" sz="1700" b="0" i="0" u="none" strike="noStrike">
                <a:effectLst/>
                <a:latin typeface="Söhne"/>
              </a:rPr>
              <a:t>Moderate rush areas are highlighted in light green to blue and are distributed across various parts of the city including Newark, Elizabeth, and Jersey City.</a:t>
            </a:r>
          </a:p>
          <a:p>
            <a:pPr>
              <a:buFont typeface="Wingdings" pitchFamily="2" charset="2"/>
              <a:buChar char="q"/>
            </a:pPr>
            <a:r>
              <a:rPr lang="en-US" sz="1700" b="0" i="0" u="none" strike="noStrike">
                <a:effectLst/>
                <a:latin typeface="Söhne"/>
              </a:rPr>
              <a:t>The least amount of rush is indicated by the dark blue areas, which cover the majority of the surrounding regions.</a:t>
            </a:r>
          </a:p>
          <a:p>
            <a:pPr marL="0" indent="0">
              <a:buNone/>
            </a:pPr>
            <a:endParaRPr lang="en-US" sz="1700"/>
          </a:p>
        </p:txBody>
      </p:sp>
      <p:pic>
        <p:nvPicPr>
          <p:cNvPr id="5" name="Picture 4">
            <a:extLst>
              <a:ext uri="{FF2B5EF4-FFF2-40B4-BE49-F238E27FC236}">
                <a16:creationId xmlns:a16="http://schemas.microsoft.com/office/drawing/2014/main" id="{F1443FD2-0F93-53F9-2E09-4D9C7DF9B6D0}"/>
              </a:ext>
            </a:extLst>
          </p:cNvPr>
          <p:cNvPicPr>
            <a:picLocks noChangeAspect="1"/>
          </p:cNvPicPr>
          <p:nvPr/>
        </p:nvPicPr>
        <p:blipFill rotWithShape="1">
          <a:blip r:embed="rId2"/>
          <a:srcRect l="29016" r="38076" b="-445"/>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44253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B5507AA-2940-96BB-8BAB-0CF34095113E}"/>
              </a:ext>
            </a:extLst>
          </p:cNvPr>
          <p:cNvSpPr>
            <a:spLocks noGrp="1"/>
          </p:cNvSpPr>
          <p:nvPr>
            <p:ph type="title"/>
          </p:nvPr>
        </p:nvSpPr>
        <p:spPr>
          <a:xfrm>
            <a:off x="495030" y="2767106"/>
            <a:ext cx="2160621" cy="3071906"/>
          </a:xfrm>
        </p:spPr>
        <p:txBody>
          <a:bodyPr vert="horz" lIns="91440" tIns="45720" rIns="91440" bIns="45720" rtlCol="0" anchor="t">
            <a:normAutofit/>
          </a:bodyPr>
          <a:lstStyle/>
          <a:p>
            <a:pPr defTabSz="914400"/>
            <a:r>
              <a:rPr lang="en-US" sz="3500" kern="1200" dirty="0">
                <a:solidFill>
                  <a:srgbClr val="FFFFFF"/>
                </a:solidFill>
                <a:latin typeface="+mj-lt"/>
                <a:ea typeface="+mj-ea"/>
                <a:cs typeface="+mj-cs"/>
              </a:rPr>
              <a:t>Pick Activity</a:t>
            </a:r>
          </a:p>
        </p:txBody>
      </p:sp>
      <p:pic>
        <p:nvPicPr>
          <p:cNvPr id="5" name="Content Placeholder 4" descr="A screenshot of a graph&#10;&#10;Description automatically generated">
            <a:extLst>
              <a:ext uri="{FF2B5EF4-FFF2-40B4-BE49-F238E27FC236}">
                <a16:creationId xmlns:a16="http://schemas.microsoft.com/office/drawing/2014/main" id="{14DF82D6-C3F3-69C2-9199-AE1EE371F58B}"/>
              </a:ext>
            </a:extLst>
          </p:cNvPr>
          <p:cNvPicPr>
            <a:picLocks noGrp="1" noChangeAspect="1"/>
          </p:cNvPicPr>
          <p:nvPr>
            <p:ph idx="1"/>
          </p:nvPr>
        </p:nvPicPr>
        <p:blipFill>
          <a:blip r:embed="rId2"/>
          <a:stretch>
            <a:fillRect/>
          </a:stretch>
        </p:blipFill>
        <p:spPr>
          <a:xfrm>
            <a:off x="3376821" y="1491597"/>
            <a:ext cx="5520705" cy="3947302"/>
          </a:xfrm>
          <a:prstGeom prst="rect">
            <a:avLst/>
          </a:prstGeom>
        </p:spPr>
      </p:pic>
    </p:spTree>
    <p:extLst>
      <p:ext uri="{BB962C8B-B14F-4D97-AF65-F5344CB8AC3E}">
        <p14:creationId xmlns:p14="http://schemas.microsoft.com/office/powerpoint/2010/main" val="4201235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ristwatch face">
            <a:extLst>
              <a:ext uri="{FF2B5EF4-FFF2-40B4-BE49-F238E27FC236}">
                <a16:creationId xmlns:a16="http://schemas.microsoft.com/office/drawing/2014/main" id="{FE65911D-FDC9-C0E2-369B-DCA9C817B9FE}"/>
              </a:ext>
            </a:extLst>
          </p:cNvPr>
          <p:cNvPicPr>
            <a:picLocks noChangeAspect="1"/>
          </p:cNvPicPr>
          <p:nvPr/>
        </p:nvPicPr>
        <p:blipFill rotWithShape="1">
          <a:blip r:embed="rId2"/>
          <a:srcRect l="26382" r="34124" b="-2"/>
          <a:stretch/>
        </p:blipFill>
        <p:spPr>
          <a:xfrm>
            <a:off x="20" y="-2"/>
            <a:ext cx="4057627"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7647" y="-1"/>
            <a:ext cx="508635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BBAEF7-411E-DA56-CF59-2FBDB1C937B0}"/>
              </a:ext>
            </a:extLst>
          </p:cNvPr>
          <p:cNvSpPr>
            <a:spLocks noGrp="1"/>
          </p:cNvSpPr>
          <p:nvPr>
            <p:ph type="title"/>
          </p:nvPr>
        </p:nvSpPr>
        <p:spPr>
          <a:xfrm>
            <a:off x="4586487" y="405685"/>
            <a:ext cx="4098726" cy="1559301"/>
          </a:xfrm>
        </p:spPr>
        <p:txBody>
          <a:bodyPr>
            <a:normAutofit/>
          </a:bodyPr>
          <a:lstStyle/>
          <a:p>
            <a:r>
              <a:rPr lang="en-US" sz="3500"/>
              <a:t>Pick Activity (Contd.)</a:t>
            </a:r>
          </a:p>
        </p:txBody>
      </p:sp>
      <p:sp>
        <p:nvSpPr>
          <p:cNvPr id="3" name="Content Placeholder 2">
            <a:extLst>
              <a:ext uri="{FF2B5EF4-FFF2-40B4-BE49-F238E27FC236}">
                <a16:creationId xmlns:a16="http://schemas.microsoft.com/office/drawing/2014/main" id="{2DD242FA-C509-C2B0-E31E-EFF6FEB8AED8}"/>
              </a:ext>
            </a:extLst>
          </p:cNvPr>
          <p:cNvSpPr>
            <a:spLocks noGrp="1"/>
          </p:cNvSpPr>
          <p:nvPr>
            <p:ph idx="1"/>
          </p:nvPr>
        </p:nvSpPr>
        <p:spPr>
          <a:xfrm>
            <a:off x="4586487" y="2743200"/>
            <a:ext cx="3935505" cy="3496878"/>
          </a:xfrm>
        </p:spPr>
        <p:txBody>
          <a:bodyPr anchor="ctr">
            <a:normAutofit/>
          </a:bodyPr>
          <a:lstStyle/>
          <a:p>
            <a:pPr>
              <a:buFont typeface="Wingdings" pitchFamily="2" charset="2"/>
              <a:buChar char="q"/>
            </a:pPr>
            <a:r>
              <a:rPr lang="en-US" sz="1700" b="0" i="0" u="none" strike="noStrike">
                <a:effectLst/>
                <a:latin typeface="Söhne"/>
              </a:rPr>
              <a:t>Peak activity is observed in the evening, especially around 6 PM.</a:t>
            </a:r>
          </a:p>
          <a:p>
            <a:pPr>
              <a:buFont typeface="Wingdings" pitchFamily="2" charset="2"/>
              <a:buChar char="q"/>
            </a:pPr>
            <a:r>
              <a:rPr lang="en-US" sz="1700" b="0" i="0" u="none" strike="noStrike">
                <a:effectLst/>
                <a:latin typeface="Söhne"/>
              </a:rPr>
              <a:t>Afternoon to evening hours see a progressive increase in activity.</a:t>
            </a:r>
          </a:p>
          <a:p>
            <a:pPr>
              <a:buFont typeface="Wingdings" pitchFamily="2" charset="2"/>
              <a:buChar char="q"/>
            </a:pPr>
            <a:r>
              <a:rPr lang="en-US" sz="1700" b="0" i="0" u="none" strike="noStrike">
                <a:effectLst/>
                <a:latin typeface="Söhne"/>
              </a:rPr>
              <a:t>Higher levels of activity are noted in the latter half of the month, particularly in the evening.</a:t>
            </a:r>
          </a:p>
          <a:p>
            <a:pPr>
              <a:buFont typeface="Wingdings" pitchFamily="2" charset="2"/>
              <a:buChar char="q"/>
            </a:pPr>
            <a:r>
              <a:rPr lang="en-US" sz="1700" b="0" i="0" u="none" strike="noStrike">
                <a:effectLst/>
                <a:latin typeface="Söhne"/>
              </a:rPr>
              <a:t>The early morning hours, from midnight to 5 AM, show the lowest activity levels.</a:t>
            </a:r>
          </a:p>
          <a:p>
            <a:pPr>
              <a:buFont typeface="Wingdings" pitchFamily="2" charset="2"/>
              <a:buChar char="q"/>
            </a:pPr>
            <a:r>
              <a:rPr lang="en-US" sz="1700" b="0" i="0" u="none" strike="noStrike">
                <a:effectLst/>
                <a:latin typeface="Söhne"/>
              </a:rPr>
              <a:t>Weekends may display different patterns, potentially showing peaks in late-night or early-morning hours.</a:t>
            </a:r>
          </a:p>
          <a:p>
            <a:endParaRPr lang="en-US" sz="1700"/>
          </a:p>
        </p:txBody>
      </p:sp>
    </p:spTree>
    <p:extLst>
      <p:ext uri="{BB962C8B-B14F-4D97-AF65-F5344CB8AC3E}">
        <p14:creationId xmlns:p14="http://schemas.microsoft.com/office/powerpoint/2010/main" val="1301919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350" y="762001"/>
            <a:ext cx="4000647" cy="1708242"/>
          </a:xfrm>
        </p:spPr>
        <p:txBody>
          <a:bodyPr anchor="ctr">
            <a:normAutofit/>
          </a:bodyPr>
          <a:lstStyle/>
          <a:p>
            <a:r>
              <a:rPr lang="en-US" sz="3500"/>
              <a:t>Introduction</a:t>
            </a:r>
          </a:p>
        </p:txBody>
      </p:sp>
      <p:sp>
        <p:nvSpPr>
          <p:cNvPr id="3" name="Content Placeholder 2"/>
          <p:cNvSpPr>
            <a:spLocks noGrp="1"/>
          </p:cNvSpPr>
          <p:nvPr>
            <p:ph idx="1"/>
          </p:nvPr>
        </p:nvSpPr>
        <p:spPr>
          <a:xfrm>
            <a:off x="571350" y="2470244"/>
            <a:ext cx="4000647" cy="3769835"/>
          </a:xfrm>
        </p:spPr>
        <p:txBody>
          <a:bodyPr anchor="ctr">
            <a:normAutofit/>
          </a:bodyPr>
          <a:lstStyle/>
          <a:p>
            <a:pPr>
              <a:buFont typeface="Wingdings" pitchFamily="2" charset="2"/>
              <a:buChar char="q"/>
            </a:pPr>
            <a:r>
              <a:rPr lang="en-US" sz="1700" dirty="0"/>
              <a:t>In the rapidly evolving landscape of urban transportation, ride-sharing services have emerged as a cornerstone of city mobility. Uber, offering millions of rides daily across the globe, represents a significant portion of this mobility. This project delves into the intricate dynamics of Uber rides in New York City, aiming to uncover patterns, demands, and operational insights.</a:t>
            </a:r>
          </a:p>
        </p:txBody>
      </p:sp>
      <p:pic>
        <p:nvPicPr>
          <p:cNvPr id="5" name="Picture 4" descr="Busy zebra crossing in city">
            <a:extLst>
              <a:ext uri="{FF2B5EF4-FFF2-40B4-BE49-F238E27FC236}">
                <a16:creationId xmlns:a16="http://schemas.microsoft.com/office/drawing/2014/main" id="{95F28632-129A-B253-59D6-BAAB803A8D10}"/>
              </a:ext>
            </a:extLst>
          </p:cNvPr>
          <p:cNvPicPr>
            <a:picLocks noChangeAspect="1"/>
          </p:cNvPicPr>
          <p:nvPr/>
        </p:nvPicPr>
        <p:blipFill rotWithShape="1">
          <a:blip r:embed="rId2"/>
          <a:srcRect l="13828" r="42489"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13D26E-B90C-3544-7135-FC0C306362F1}"/>
              </a:ext>
            </a:extLst>
          </p:cNvPr>
          <p:cNvSpPr>
            <a:spLocks noGrp="1"/>
          </p:cNvSpPr>
          <p:nvPr>
            <p:ph type="title"/>
          </p:nvPr>
        </p:nvSpPr>
        <p:spPr>
          <a:xfrm>
            <a:off x="3415299" y="548465"/>
            <a:ext cx="5098906" cy="864700"/>
          </a:xfrm>
        </p:spPr>
        <p:txBody>
          <a:bodyPr anchor="b">
            <a:normAutofit/>
          </a:bodyPr>
          <a:lstStyle/>
          <a:p>
            <a:r>
              <a:rPr lang="en-US" sz="3500" dirty="0"/>
              <a:t>Conclusion</a:t>
            </a:r>
          </a:p>
        </p:txBody>
      </p:sp>
      <p:pic>
        <p:nvPicPr>
          <p:cNvPr id="5" name="Picture 4" descr="Digital graphs and numbers in 3D">
            <a:extLst>
              <a:ext uri="{FF2B5EF4-FFF2-40B4-BE49-F238E27FC236}">
                <a16:creationId xmlns:a16="http://schemas.microsoft.com/office/drawing/2014/main" id="{245B36CA-9BBA-251A-49B2-E00BA9471181}"/>
              </a:ext>
            </a:extLst>
          </p:cNvPr>
          <p:cNvPicPr>
            <a:picLocks noChangeAspect="1"/>
          </p:cNvPicPr>
          <p:nvPr/>
        </p:nvPicPr>
        <p:blipFill rotWithShape="1">
          <a:blip r:embed="rId2"/>
          <a:srcRect l="39203" r="30163" b="-1"/>
          <a:stretch/>
        </p:blipFill>
        <p:spPr>
          <a:xfrm>
            <a:off x="20" y="10"/>
            <a:ext cx="3147352" cy="6857990"/>
          </a:xfrm>
          <a:prstGeom prst="rect">
            <a:avLst/>
          </a:prstGeom>
          <a:effectLst/>
        </p:spPr>
      </p:pic>
      <p:sp>
        <p:nvSpPr>
          <p:cNvPr id="3" name="Content Placeholder 2">
            <a:extLst>
              <a:ext uri="{FF2B5EF4-FFF2-40B4-BE49-F238E27FC236}">
                <a16:creationId xmlns:a16="http://schemas.microsoft.com/office/drawing/2014/main" id="{1E793468-94DB-F076-58E0-1590AD797240}"/>
              </a:ext>
            </a:extLst>
          </p:cNvPr>
          <p:cNvSpPr>
            <a:spLocks noGrp="1"/>
          </p:cNvSpPr>
          <p:nvPr>
            <p:ph idx="1"/>
          </p:nvPr>
        </p:nvSpPr>
        <p:spPr>
          <a:xfrm>
            <a:off x="3415299" y="1413166"/>
            <a:ext cx="5574321" cy="5201390"/>
          </a:xfrm>
        </p:spPr>
        <p:txBody>
          <a:bodyPr>
            <a:noAutofit/>
          </a:bodyPr>
          <a:lstStyle/>
          <a:p>
            <a:pPr>
              <a:buFont typeface="Wingdings" pitchFamily="2" charset="2"/>
              <a:buChar char="q"/>
            </a:pPr>
            <a:r>
              <a:rPr lang="en-US" sz="1400" b="0" i="0" u="none" strike="noStrike" dirty="0">
                <a:effectLst/>
                <a:latin typeface="Söhne"/>
              </a:rPr>
              <a:t>Through our detailed analysis of activity levels based on the provided data, we've uncovered significant patterns in the daily and weekly flow of activity:</a:t>
            </a:r>
          </a:p>
          <a:p>
            <a:pPr>
              <a:buFont typeface="Wingdings" pitchFamily="2" charset="2"/>
              <a:buChar char="q"/>
            </a:pPr>
            <a:r>
              <a:rPr lang="en-US" sz="1400" b="1" i="0" u="none" strike="noStrike" dirty="0">
                <a:effectLst/>
                <a:latin typeface="Söhne"/>
              </a:rPr>
              <a:t>Evening Rush:</a:t>
            </a:r>
            <a:r>
              <a:rPr lang="en-US" sz="1400" b="0" i="0" u="none" strike="noStrike" dirty="0">
                <a:effectLst/>
                <a:latin typeface="Söhne"/>
              </a:rPr>
              <a:t> A pronounced peak in activity during the evening hours, specifically around 6 PM, suggests a high demand for services coinciding with the end of the typical workday. This highlights a critical window where resource allocation should be maximized to meet the surge in user demand.</a:t>
            </a:r>
          </a:p>
          <a:p>
            <a:pPr>
              <a:buFont typeface="Wingdings" pitchFamily="2" charset="2"/>
              <a:buChar char="q"/>
            </a:pPr>
            <a:r>
              <a:rPr lang="en-US" sz="1400" b="1" i="0" u="none" strike="noStrike" dirty="0">
                <a:effectLst/>
                <a:latin typeface="Söhne"/>
              </a:rPr>
              <a:t>Progressive Increase:</a:t>
            </a:r>
            <a:r>
              <a:rPr lang="en-US" sz="1400" b="0" i="0" u="none" strike="noStrike" dirty="0">
                <a:effectLst/>
                <a:latin typeface="Söhne"/>
              </a:rPr>
              <a:t> The gradual rise in activity from afternoon to evening underscores the importance of a dynamic approach in resource distribution that adapts to the increasing demand throughout the day.</a:t>
            </a:r>
          </a:p>
          <a:p>
            <a:pPr>
              <a:buFont typeface="Wingdings" pitchFamily="2" charset="2"/>
              <a:buChar char="q"/>
            </a:pPr>
            <a:r>
              <a:rPr lang="en-US" sz="1400" b="1" i="0" u="none" strike="noStrike" dirty="0">
                <a:effectLst/>
                <a:latin typeface="Söhne"/>
              </a:rPr>
              <a:t>Monthly Trends:</a:t>
            </a:r>
            <a:r>
              <a:rPr lang="en-US" sz="1400" b="0" i="0" u="none" strike="noStrike" dirty="0">
                <a:effectLst/>
                <a:latin typeface="Söhne"/>
              </a:rPr>
              <a:t> The latter half of the month shows a notable increase in activity during evening hours, which could be indicative of pay cycles, social patterns, or other monthly events affecting behavior. Understanding these trends allows for strategic planning and targeted marketing.</a:t>
            </a:r>
          </a:p>
          <a:p>
            <a:pPr>
              <a:buFont typeface="Wingdings" pitchFamily="2" charset="2"/>
              <a:buChar char="q"/>
            </a:pPr>
            <a:r>
              <a:rPr lang="en-US" sz="1400" b="1" i="0" u="none" strike="noStrike" dirty="0">
                <a:effectLst/>
                <a:latin typeface="Söhne"/>
              </a:rPr>
              <a:t>Early Morning Lull:</a:t>
            </a:r>
            <a:r>
              <a:rPr lang="en-US" sz="1400" b="0" i="0" u="none" strike="noStrike" dirty="0">
                <a:effectLst/>
                <a:latin typeface="Söhne"/>
              </a:rPr>
              <a:t> The low activity levels from midnight to 5 AM provide an opportunity for scheduled downtime and maintenance, as the demand for services is at its lowest.</a:t>
            </a:r>
          </a:p>
          <a:p>
            <a:pPr>
              <a:buFont typeface="Wingdings" pitchFamily="2" charset="2"/>
              <a:buChar char="q"/>
            </a:pPr>
            <a:r>
              <a:rPr lang="en-US" sz="1400" b="1" i="0" u="none" strike="noStrike" dirty="0">
                <a:effectLst/>
                <a:latin typeface="Söhne"/>
              </a:rPr>
              <a:t>Weekend Variability:</a:t>
            </a:r>
            <a:r>
              <a:rPr lang="en-US" sz="1400" b="0" i="0" u="none" strike="noStrike" dirty="0">
                <a:effectLst/>
                <a:latin typeface="Söhne"/>
              </a:rPr>
              <a:t> The potential for different activity patterns on weekends, possibly extending into late-night or early-morning hours, suggests a shift in user behavior that could be leveraged for special weekend services or promotions.</a:t>
            </a:r>
          </a:p>
        </p:txBody>
      </p:sp>
    </p:spTree>
    <p:extLst>
      <p:ext uri="{BB962C8B-B14F-4D97-AF65-F5344CB8AC3E}">
        <p14:creationId xmlns:p14="http://schemas.microsoft.com/office/powerpoint/2010/main" val="3770204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350" y="762001"/>
            <a:ext cx="4000647" cy="1708242"/>
          </a:xfrm>
        </p:spPr>
        <p:txBody>
          <a:bodyPr anchor="ctr">
            <a:normAutofit/>
          </a:bodyPr>
          <a:lstStyle/>
          <a:p>
            <a:r>
              <a:rPr lang="en-US" sz="3500"/>
              <a:t>Project Scope</a:t>
            </a:r>
          </a:p>
        </p:txBody>
      </p:sp>
      <p:sp>
        <p:nvSpPr>
          <p:cNvPr id="3" name="Content Placeholder 2"/>
          <p:cNvSpPr>
            <a:spLocks noGrp="1"/>
          </p:cNvSpPr>
          <p:nvPr>
            <p:ph idx="1"/>
          </p:nvPr>
        </p:nvSpPr>
        <p:spPr>
          <a:xfrm>
            <a:off x="571350" y="2470244"/>
            <a:ext cx="4000647" cy="3769835"/>
          </a:xfrm>
        </p:spPr>
        <p:txBody>
          <a:bodyPr anchor="ctr">
            <a:normAutofit/>
          </a:bodyPr>
          <a:lstStyle/>
          <a:p>
            <a:pPr>
              <a:buFont typeface="Wingdings" pitchFamily="2" charset="2"/>
              <a:buChar char="q"/>
            </a:pPr>
            <a:r>
              <a:rPr lang="en-US" sz="1700" dirty="0"/>
              <a:t>Utilizing a comprehensive dataset of Uber pickups in New York City, this project seeks to answer pivotal questions illuminating the operational and demand patterns. The analysis provides a granular understanding of how, when, and where Uber's services are most utilized, reflecting the ebb and flow of city life.</a:t>
            </a:r>
          </a:p>
        </p:txBody>
      </p:sp>
      <p:pic>
        <p:nvPicPr>
          <p:cNvPr id="5" name="Picture 4" descr="Aerial view of buildings">
            <a:extLst>
              <a:ext uri="{FF2B5EF4-FFF2-40B4-BE49-F238E27FC236}">
                <a16:creationId xmlns:a16="http://schemas.microsoft.com/office/drawing/2014/main" id="{68D2ECA0-3940-9BB4-8361-E758A3958B28}"/>
              </a:ext>
            </a:extLst>
          </p:cNvPr>
          <p:cNvPicPr>
            <a:picLocks noChangeAspect="1"/>
          </p:cNvPicPr>
          <p:nvPr/>
        </p:nvPicPr>
        <p:blipFill rotWithShape="1">
          <a:blip r:embed="rId2"/>
          <a:srcRect l="21792" r="39330"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350" y="762001"/>
            <a:ext cx="4000647" cy="1708242"/>
          </a:xfrm>
        </p:spPr>
        <p:txBody>
          <a:bodyPr anchor="ctr">
            <a:normAutofit/>
          </a:bodyPr>
          <a:lstStyle/>
          <a:p>
            <a:r>
              <a:rPr lang="en-US" sz="3500"/>
              <a:t>Key Questions Addressed</a:t>
            </a:r>
          </a:p>
        </p:txBody>
      </p:sp>
      <p:sp>
        <p:nvSpPr>
          <p:cNvPr id="3" name="Content Placeholder 2"/>
          <p:cNvSpPr>
            <a:spLocks noGrp="1"/>
          </p:cNvSpPr>
          <p:nvPr>
            <p:ph idx="1"/>
          </p:nvPr>
        </p:nvSpPr>
        <p:spPr>
          <a:xfrm>
            <a:off x="571350" y="2470244"/>
            <a:ext cx="4000647" cy="3769835"/>
          </a:xfrm>
        </p:spPr>
        <p:txBody>
          <a:bodyPr anchor="ctr">
            <a:normAutofit/>
          </a:bodyPr>
          <a:lstStyle/>
          <a:p>
            <a:pPr>
              <a:buFont typeface="Wingdings" pitchFamily="2" charset="2"/>
              <a:buChar char="q"/>
            </a:pPr>
            <a:r>
              <a:rPr lang="en-US" sz="1700" dirty="0"/>
              <a:t>1. Monthly Demand Dynamics: Identifying the month with maximum Uber pickups to uncover seasonal patterns.</a:t>
            </a:r>
          </a:p>
          <a:p>
            <a:pPr>
              <a:buFont typeface="Wingdings" pitchFamily="2" charset="2"/>
              <a:buChar char="q"/>
            </a:pPr>
            <a:r>
              <a:rPr lang="en-US" sz="1700" dirty="0"/>
              <a:t>2. Hourly Rush Analysis: Analyzing daily demand on an hourly basis to pinpoint rush hours.</a:t>
            </a:r>
          </a:p>
        </p:txBody>
      </p:sp>
      <p:pic>
        <p:nvPicPr>
          <p:cNvPr id="5" name="Picture 4" descr="Magnifying glass showing decling performance">
            <a:extLst>
              <a:ext uri="{FF2B5EF4-FFF2-40B4-BE49-F238E27FC236}">
                <a16:creationId xmlns:a16="http://schemas.microsoft.com/office/drawing/2014/main" id="{F2C9901A-DAD0-157D-B6B6-C9113906977D}"/>
              </a:ext>
            </a:extLst>
          </p:cNvPr>
          <p:cNvPicPr>
            <a:picLocks noChangeAspect="1"/>
          </p:cNvPicPr>
          <p:nvPr/>
        </p:nvPicPr>
        <p:blipFill rotWithShape="1">
          <a:blip r:embed="rId2"/>
          <a:srcRect l="15279" r="45843"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500" y="1138036"/>
            <a:ext cx="3064248" cy="1402470"/>
          </a:xfrm>
        </p:spPr>
        <p:txBody>
          <a:bodyPr anchor="t">
            <a:normAutofit/>
          </a:bodyPr>
          <a:lstStyle/>
          <a:p>
            <a:r>
              <a:rPr lang="en-US" sz="2800"/>
              <a:t>Key Questions Addressed (Cont'd)</a:t>
            </a:r>
          </a:p>
        </p:txBody>
      </p:sp>
      <p:sp>
        <p:nvSpPr>
          <p:cNvPr id="3" name="Content Placeholder 2"/>
          <p:cNvSpPr>
            <a:spLocks noGrp="1"/>
          </p:cNvSpPr>
          <p:nvPr>
            <p:ph idx="1"/>
          </p:nvPr>
        </p:nvSpPr>
        <p:spPr>
          <a:xfrm>
            <a:off x="571500" y="2551176"/>
            <a:ext cx="3064248" cy="3591207"/>
          </a:xfrm>
        </p:spPr>
        <p:txBody>
          <a:bodyPr>
            <a:normAutofit/>
          </a:bodyPr>
          <a:lstStyle/>
          <a:p>
            <a:pPr>
              <a:buFont typeface="Wingdings" pitchFamily="2" charset="2"/>
              <a:buChar char="q"/>
            </a:pPr>
            <a:r>
              <a:rPr lang="en-US" sz="1700" dirty="0"/>
              <a:t>3. Fleet Utilization: Determining which base number has the most active vehicles to explore operational efficiency.</a:t>
            </a:r>
          </a:p>
          <a:p>
            <a:pPr>
              <a:buFont typeface="Wingdings" pitchFamily="2" charset="2"/>
              <a:buChar char="q"/>
            </a:pPr>
            <a:r>
              <a:rPr lang="en-US" sz="1700" dirty="0"/>
              <a:t>4. Geospatial Demand: Identifying high-demand locations to optimize fleet positioning.</a:t>
            </a:r>
          </a:p>
          <a:p>
            <a:pPr>
              <a:buFont typeface="Wingdings" pitchFamily="2" charset="2"/>
              <a:buChar char="q"/>
            </a:pPr>
            <a:r>
              <a:rPr lang="en-US" sz="1700" dirty="0"/>
              <a:t>5. Temporal and Spatial Rush Analysis: Examining rush patterns to refine service intensity.</a:t>
            </a:r>
          </a:p>
        </p:txBody>
      </p:sp>
      <p:pic>
        <p:nvPicPr>
          <p:cNvPr id="5" name="Picture 4" descr="Magnifying glass showing decling performance">
            <a:extLst>
              <a:ext uri="{FF2B5EF4-FFF2-40B4-BE49-F238E27FC236}">
                <a16:creationId xmlns:a16="http://schemas.microsoft.com/office/drawing/2014/main" id="{3367E197-1961-AAAC-05BD-796FB651DB23}"/>
              </a:ext>
            </a:extLst>
          </p:cNvPr>
          <p:cNvPicPr>
            <a:picLocks noChangeAspect="1"/>
          </p:cNvPicPr>
          <p:nvPr/>
        </p:nvPicPr>
        <p:blipFill rotWithShape="1">
          <a:blip r:embed="rId2"/>
          <a:srcRect l="10844" r="41407" b="-1"/>
          <a:stretch/>
        </p:blipFill>
        <p:spPr>
          <a:xfrm>
            <a:off x="4238244" y="10"/>
            <a:ext cx="4905756" cy="68579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02556" y="762001"/>
            <a:ext cx="3117384" cy="1708244"/>
          </a:xfrm>
        </p:spPr>
        <p:txBody>
          <a:bodyPr anchor="ctr">
            <a:normAutofit/>
          </a:bodyPr>
          <a:lstStyle/>
          <a:p>
            <a:r>
              <a:rPr lang="en-US" sz="3500"/>
              <a:t>Significance</a:t>
            </a:r>
          </a:p>
        </p:txBody>
      </p:sp>
      <p:sp>
        <p:nvSpPr>
          <p:cNvPr id="3" name="Content Placeholder 2"/>
          <p:cNvSpPr>
            <a:spLocks noGrp="1"/>
          </p:cNvSpPr>
          <p:nvPr>
            <p:ph idx="1"/>
          </p:nvPr>
        </p:nvSpPr>
        <p:spPr>
          <a:xfrm>
            <a:off x="5102556" y="2470245"/>
            <a:ext cx="3117384" cy="3769835"/>
          </a:xfrm>
        </p:spPr>
        <p:txBody>
          <a:bodyPr anchor="ctr">
            <a:normAutofit/>
          </a:bodyPr>
          <a:lstStyle/>
          <a:p>
            <a:pPr>
              <a:buFont typeface="Wingdings" pitchFamily="2" charset="2"/>
              <a:buChar char="q"/>
            </a:pPr>
            <a:r>
              <a:rPr lang="en-US" sz="1700" dirty="0"/>
              <a:t>The findings from this project reflect Uber's operational footprint in NYC and serve as a microcosm of urban mobility challenges and opportunities. This analysis aims to contribute to urban transportation planning, ride-sharing service optimization, and the evolution of city mobility.</a:t>
            </a:r>
          </a:p>
        </p:txBody>
      </p:sp>
      <p:pic>
        <p:nvPicPr>
          <p:cNvPr id="5" name="Picture 4" descr="White puzzle with one red piece">
            <a:extLst>
              <a:ext uri="{FF2B5EF4-FFF2-40B4-BE49-F238E27FC236}">
                <a16:creationId xmlns:a16="http://schemas.microsoft.com/office/drawing/2014/main" id="{3BB8FCC8-BF1C-34AD-CD1A-72AA13FA6111}"/>
              </a:ext>
            </a:extLst>
          </p:cNvPr>
          <p:cNvPicPr>
            <a:picLocks noChangeAspect="1"/>
          </p:cNvPicPr>
          <p:nvPr/>
        </p:nvPicPr>
        <p:blipFill rotWithShape="1">
          <a:blip r:embed="rId2"/>
          <a:srcRect l="32052" r="30448"/>
          <a:stretch/>
        </p:blipFill>
        <p:spPr>
          <a:xfrm>
            <a:off x="20" y="-2"/>
            <a:ext cx="4571980" cy="68580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igital financial graph">
            <a:extLst>
              <a:ext uri="{FF2B5EF4-FFF2-40B4-BE49-F238E27FC236}">
                <a16:creationId xmlns:a16="http://schemas.microsoft.com/office/drawing/2014/main" id="{ED1EEC85-A194-2306-04D0-3AA64851711F}"/>
              </a:ext>
            </a:extLst>
          </p:cNvPr>
          <p:cNvPicPr>
            <a:picLocks noChangeAspect="1"/>
          </p:cNvPicPr>
          <p:nvPr/>
        </p:nvPicPr>
        <p:blipFill rotWithShape="1">
          <a:blip r:embed="rId2"/>
          <a:srcRect l="32833" r="17546"/>
          <a:stretch/>
        </p:blipFill>
        <p:spPr>
          <a:xfrm>
            <a:off x="20" y="1666568"/>
            <a:ext cx="3752583" cy="5191432"/>
          </a:xfrm>
          <a:prstGeom prst="rect">
            <a:avLst/>
          </a:prstGeom>
        </p:spPr>
      </p:pic>
      <p:sp>
        <p:nvSpPr>
          <p:cNvPr id="2" name="Title 1"/>
          <p:cNvSpPr>
            <a:spLocks noGrp="1"/>
          </p:cNvSpPr>
          <p:nvPr>
            <p:ph type="title"/>
          </p:nvPr>
        </p:nvSpPr>
        <p:spPr>
          <a:xfrm>
            <a:off x="571350" y="352766"/>
            <a:ext cx="7944000" cy="1023584"/>
          </a:xfrm>
        </p:spPr>
        <p:txBody>
          <a:bodyPr>
            <a:normAutofit/>
          </a:bodyPr>
          <a:lstStyle/>
          <a:p>
            <a:r>
              <a:rPr lang="en-US" sz="3500"/>
              <a:t>Data Preparation and Analysis Methods</a:t>
            </a:r>
          </a:p>
        </p:txBody>
      </p:sp>
      <p:sp>
        <p:nvSpPr>
          <p:cNvPr id="3" name="Content Placeholder 2"/>
          <p:cNvSpPr>
            <a:spLocks noGrp="1"/>
          </p:cNvSpPr>
          <p:nvPr>
            <p:ph idx="1"/>
          </p:nvPr>
        </p:nvSpPr>
        <p:spPr>
          <a:xfrm>
            <a:off x="4013860" y="1666568"/>
            <a:ext cx="4892634" cy="4983614"/>
          </a:xfrm>
        </p:spPr>
        <p:txBody>
          <a:bodyPr anchor="ctr">
            <a:normAutofit/>
          </a:bodyPr>
          <a:lstStyle/>
          <a:p>
            <a:pPr>
              <a:lnSpc>
                <a:spcPct val="90000"/>
              </a:lnSpc>
              <a:buFont typeface="Wingdings" pitchFamily="2" charset="2"/>
              <a:buChar char="q"/>
            </a:pPr>
            <a:r>
              <a:rPr lang="en-US" sz="1400" dirty="0"/>
              <a:t>- Data Collection and Cleaning:</a:t>
            </a:r>
          </a:p>
          <a:p>
            <a:pPr>
              <a:lnSpc>
                <a:spcPct val="90000"/>
              </a:lnSpc>
              <a:buFont typeface="Wingdings" pitchFamily="2" charset="2"/>
              <a:buChar char="q"/>
            </a:pPr>
            <a:r>
              <a:rPr lang="en-US" sz="1400" dirty="0"/>
              <a:t>  Utilized comprehensive Uber pickups dataset in NYC. Employed Pandas for data cleaning, preprocessing, handling missing values, and parsing dates.</a:t>
            </a:r>
          </a:p>
          <a:p>
            <a:pPr>
              <a:lnSpc>
                <a:spcPct val="90000"/>
              </a:lnSpc>
              <a:buFont typeface="Wingdings" pitchFamily="2" charset="2"/>
              <a:buChar char="q"/>
            </a:pPr>
            <a:endParaRPr lang="en-US" sz="1400" dirty="0"/>
          </a:p>
          <a:p>
            <a:pPr>
              <a:lnSpc>
                <a:spcPct val="90000"/>
              </a:lnSpc>
              <a:buFont typeface="Wingdings" pitchFamily="2" charset="2"/>
              <a:buChar char="q"/>
            </a:pPr>
            <a:r>
              <a:rPr lang="en-US" sz="1400" dirty="0"/>
              <a:t>- Analytical Techniques:</a:t>
            </a:r>
          </a:p>
          <a:p>
            <a:pPr>
              <a:lnSpc>
                <a:spcPct val="90000"/>
              </a:lnSpc>
              <a:buFont typeface="Wingdings" pitchFamily="2" charset="2"/>
              <a:buChar char="q"/>
            </a:pPr>
            <a:r>
              <a:rPr lang="en-US" sz="1400" dirty="0"/>
              <a:t>  Conducted exploratory data analysis (EDA) and statistical analysis to understand demand patterns and identify key periods.</a:t>
            </a:r>
          </a:p>
          <a:p>
            <a:pPr>
              <a:lnSpc>
                <a:spcPct val="90000"/>
              </a:lnSpc>
              <a:buFont typeface="Wingdings" pitchFamily="2" charset="2"/>
              <a:buChar char="q"/>
            </a:pPr>
            <a:endParaRPr lang="en-US" sz="1400" dirty="0"/>
          </a:p>
          <a:p>
            <a:pPr>
              <a:lnSpc>
                <a:spcPct val="90000"/>
              </a:lnSpc>
              <a:buFont typeface="Wingdings" pitchFamily="2" charset="2"/>
              <a:buChar char="q"/>
            </a:pPr>
            <a:r>
              <a:rPr lang="en-US" sz="1400" dirty="0"/>
              <a:t>- Python Libraries Used:</a:t>
            </a:r>
          </a:p>
          <a:p>
            <a:pPr>
              <a:lnSpc>
                <a:spcPct val="90000"/>
              </a:lnSpc>
              <a:buFont typeface="Wingdings" pitchFamily="2" charset="2"/>
              <a:buChar char="q"/>
            </a:pPr>
            <a:r>
              <a:rPr lang="en-US" sz="1400" dirty="0"/>
              <a:t>  Pandas for data manipulation, NumPy for numerical operations, Matplotlib and Seaborn for visualization, and Scikit-learn for predictive modeling.</a:t>
            </a:r>
          </a:p>
          <a:p>
            <a:pPr>
              <a:lnSpc>
                <a:spcPct val="90000"/>
              </a:lnSpc>
              <a:buFont typeface="Wingdings" pitchFamily="2" charset="2"/>
              <a:buChar char="q"/>
            </a:pPr>
            <a:endParaRPr lang="en-US" sz="1400" dirty="0"/>
          </a:p>
          <a:p>
            <a:pPr>
              <a:lnSpc>
                <a:spcPct val="90000"/>
              </a:lnSpc>
              <a:buFont typeface="Wingdings" pitchFamily="2" charset="2"/>
              <a:buChar char="q"/>
            </a:pPr>
            <a:r>
              <a:rPr lang="en-US" sz="1400" dirty="0"/>
              <a:t>- Rationale and Approach:</a:t>
            </a:r>
          </a:p>
          <a:p>
            <a:pPr>
              <a:lnSpc>
                <a:spcPct val="90000"/>
              </a:lnSpc>
              <a:buFont typeface="Wingdings" pitchFamily="2" charset="2"/>
              <a:buChar char="q"/>
            </a:pPr>
            <a:r>
              <a:rPr lang="en-US" sz="1400" dirty="0"/>
              <a:t>  Chose Python for its flexibility and support community. Aimed to provide a holistic view of Uber's dynamics through statistics and visualization.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500" y="1138036"/>
            <a:ext cx="3064248" cy="1402470"/>
          </a:xfrm>
        </p:spPr>
        <p:txBody>
          <a:bodyPr anchor="t">
            <a:normAutofit/>
          </a:bodyPr>
          <a:lstStyle/>
          <a:p>
            <a:r>
              <a:rPr lang="en-US" sz="2800"/>
              <a:t>Data Collection and Cleaning</a:t>
            </a:r>
          </a:p>
        </p:txBody>
      </p:sp>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8855" y="87114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296883" y="2161310"/>
            <a:ext cx="3788229" cy="4488872"/>
          </a:xfrm>
        </p:spPr>
        <p:txBody>
          <a:bodyPr>
            <a:normAutofit/>
          </a:bodyPr>
          <a:lstStyle/>
          <a:p>
            <a:endParaRPr lang="en-US" sz="1600" dirty="0"/>
          </a:p>
          <a:p>
            <a:pPr>
              <a:buFont typeface="Wingdings" pitchFamily="2" charset="2"/>
              <a:buChar char="q"/>
            </a:pPr>
            <a:r>
              <a:rPr lang="en-US" sz="1600" dirty="0"/>
              <a:t>- Comprehensive dataset of Uber pickups in NYC.</a:t>
            </a:r>
          </a:p>
          <a:p>
            <a:pPr>
              <a:buFont typeface="Wingdings" pitchFamily="2" charset="2"/>
              <a:buChar char="q"/>
            </a:pPr>
            <a:r>
              <a:rPr lang="en-US" sz="1600" dirty="0"/>
              <a:t>- Data cleaning and preprocessing with Pandas: handling missing values, parsing dates, and categorizing data for analysis.</a:t>
            </a:r>
          </a:p>
          <a:p>
            <a:pPr>
              <a:buFont typeface="Wingdings" pitchFamily="2" charset="2"/>
              <a:buChar char="q"/>
            </a:pPr>
            <a:r>
              <a:rPr lang="en-US" sz="1600" dirty="0"/>
              <a:t>- Exploratory data analysis (EDA) to identify patterns, trends, and anomalies.</a:t>
            </a:r>
          </a:p>
          <a:p>
            <a:pPr>
              <a:buFont typeface="Wingdings" pitchFamily="2" charset="2"/>
              <a:buChar char="q"/>
            </a:pPr>
            <a:r>
              <a:rPr lang="en-US" sz="1600" dirty="0"/>
              <a:t>- Statistical analysis for distribution, variance, and key demand periods.</a:t>
            </a:r>
          </a:p>
          <a:p>
            <a:endParaRPr lang="en-US" sz="1600" dirty="0"/>
          </a:p>
        </p:txBody>
      </p:sp>
      <p:pic>
        <p:nvPicPr>
          <p:cNvPr id="5" name="Picture 4" descr="Graph">
            <a:extLst>
              <a:ext uri="{FF2B5EF4-FFF2-40B4-BE49-F238E27FC236}">
                <a16:creationId xmlns:a16="http://schemas.microsoft.com/office/drawing/2014/main" id="{754C6C75-BFBA-7A4B-B0A7-65EBCBB23EB7}"/>
              </a:ext>
            </a:extLst>
          </p:cNvPr>
          <p:cNvPicPr>
            <a:picLocks noChangeAspect="1"/>
          </p:cNvPicPr>
          <p:nvPr/>
        </p:nvPicPr>
        <p:blipFill rotWithShape="1">
          <a:blip r:embed="rId2"/>
          <a:srcRect l="22013" r="33279"/>
          <a:stretch/>
        </p:blipFill>
        <p:spPr>
          <a:xfrm>
            <a:off x="4238244" y="10"/>
            <a:ext cx="4905756" cy="68579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r>
              <a:rPr lang="en-US" sz="3500"/>
              <a:t>Analytical Tools and Rationale</a:t>
            </a:r>
          </a:p>
        </p:txBody>
      </p:sp>
      <p:sp>
        <p:nvSpPr>
          <p:cNvPr id="3" name="Content Placeholder 2"/>
          <p:cNvSpPr>
            <a:spLocks noGrp="1"/>
          </p:cNvSpPr>
          <p:nvPr>
            <p:ph idx="1"/>
          </p:nvPr>
        </p:nvSpPr>
        <p:spPr>
          <a:xfrm>
            <a:off x="571350" y="2470244"/>
            <a:ext cx="4000647" cy="3769835"/>
          </a:xfrm>
        </p:spPr>
        <p:txBody>
          <a:bodyPr anchor="ctr">
            <a:normAutofit/>
          </a:bodyPr>
          <a:lstStyle/>
          <a:p>
            <a:pPr>
              <a:buFont typeface="Wingdings" pitchFamily="2" charset="2"/>
              <a:buChar char="q"/>
            </a:pPr>
            <a:endParaRPr lang="en-US" sz="1700" dirty="0"/>
          </a:p>
          <a:p>
            <a:pPr>
              <a:buFont typeface="Wingdings" pitchFamily="2" charset="2"/>
              <a:buChar char="q"/>
            </a:pPr>
            <a:r>
              <a:rPr lang="en-US" sz="1700" dirty="0"/>
              <a:t>- Python Libraries Used: Pandas, NumPy, Matplotlib &amp; Seaborn for visualization, Scikit-learn for predictive modeling.</a:t>
            </a:r>
          </a:p>
          <a:p>
            <a:pPr>
              <a:buFont typeface="Wingdings" pitchFamily="2" charset="2"/>
              <a:buChar char="q"/>
            </a:pPr>
            <a:r>
              <a:rPr lang="en-US" sz="1700" dirty="0"/>
              <a:t>- Chosen for their flexibility, efficiency, and extensive community support.</a:t>
            </a:r>
          </a:p>
          <a:p>
            <a:pPr>
              <a:buFont typeface="Wingdings" pitchFamily="2" charset="2"/>
              <a:buChar char="q"/>
            </a:pPr>
            <a:r>
              <a:rPr lang="en-US" sz="1700" dirty="0"/>
              <a:t>- Aim: To provide a comprehensive view of Uber's operational dynamics through a blend of descriptive statistics, temporal analysis, and visualization.</a:t>
            </a:r>
          </a:p>
          <a:p>
            <a:endParaRPr lang="en-US" sz="1700" dirty="0"/>
          </a:p>
        </p:txBody>
      </p:sp>
      <p:pic>
        <p:nvPicPr>
          <p:cNvPr id="5" name="Picture 4" descr="A view of the hands of an old person holding some coins">
            <a:extLst>
              <a:ext uri="{FF2B5EF4-FFF2-40B4-BE49-F238E27FC236}">
                <a16:creationId xmlns:a16="http://schemas.microsoft.com/office/drawing/2014/main" id="{58A43B37-7AF2-34C7-FBDB-06152D46ACFD}"/>
              </a:ext>
            </a:extLst>
          </p:cNvPr>
          <p:cNvPicPr>
            <a:picLocks noChangeAspect="1"/>
          </p:cNvPicPr>
          <p:nvPr/>
        </p:nvPicPr>
        <p:blipFill rotWithShape="1">
          <a:blip r:embed="rId2"/>
          <a:srcRect l="14326" r="52912"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3412</TotalTime>
  <Words>1089</Words>
  <Application>Microsoft Macintosh PowerPoint</Application>
  <PresentationFormat>On-screen Show (4:3)</PresentationFormat>
  <Paragraphs>69</Paragraphs>
  <Slides>20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Aptos</vt:lpstr>
      <vt:lpstr>Aptos Display</vt:lpstr>
      <vt:lpstr>Arial</vt:lpstr>
      <vt:lpstr>Söhne</vt:lpstr>
      <vt:lpstr>Wingdings</vt:lpstr>
      <vt:lpstr>Office Theme</vt:lpstr>
      <vt:lpstr>Uber Data Analysis in New York City</vt:lpstr>
      <vt:lpstr>Introduction</vt:lpstr>
      <vt:lpstr>Project Scope</vt:lpstr>
      <vt:lpstr>Key Questions Addressed</vt:lpstr>
      <vt:lpstr>Key Questions Addressed (Cont'd)</vt:lpstr>
      <vt:lpstr>Significance</vt:lpstr>
      <vt:lpstr>Data Preparation and Analysis Methods</vt:lpstr>
      <vt:lpstr>Data Collection and Cleaning</vt:lpstr>
      <vt:lpstr>Analytical Tools and Rationale</vt:lpstr>
      <vt:lpstr>Monthly Demand Dynamics</vt:lpstr>
      <vt:lpstr>Monthly Demand Dynamics</vt:lpstr>
      <vt:lpstr>Hourly Rush Analysis</vt:lpstr>
      <vt:lpstr>Hourly Rush Analysis</vt:lpstr>
      <vt:lpstr>Fleet Utilization and Base Activity</vt:lpstr>
      <vt:lpstr>Fleet Utilization and Base Activity</vt:lpstr>
      <vt:lpstr>Rush location</vt:lpstr>
      <vt:lpstr>Rush Location (Cont.)</vt:lpstr>
      <vt:lpstr>Pick Activity</vt:lpstr>
      <vt:lpstr>Pick Activity (Contd.)</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Uber Data Analysis in New York City</dc:title>
  <dc:subject/>
  <dc:creator/>
  <cp:keywords/>
  <dc:description>generated using python-pptx</dc:description>
  <cp:lastModifiedBy>Das, Debojyoti</cp:lastModifiedBy>
  <cp:revision>7</cp:revision>
  <dcterms:created xsi:type="dcterms:W3CDTF">2013-01-27T09:14:16Z</dcterms:created>
  <dcterms:modified xsi:type="dcterms:W3CDTF">2024-02-19T06:11:18Z</dcterms:modified>
  <cp:category/>
</cp:coreProperties>
</file>

<file path=docProps/thumbnail.jpeg>
</file>